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0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20/04/16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Tok</a:t>
            </a:r>
            <a:r>
              <a:rPr lang="en-US" dirty="0" smtClean="0"/>
              <a:t>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advice…from </a:t>
            </a:r>
            <a:r>
              <a:rPr lang="en-US" dirty="0" err="1" smtClean="0"/>
              <a:t>Dr</a:t>
            </a:r>
            <a:r>
              <a:rPr lang="en-US" dirty="0" smtClean="0"/>
              <a:t> Richard van de </a:t>
            </a:r>
            <a:r>
              <a:rPr lang="en-US" dirty="0" err="1" smtClean="0"/>
              <a:t>Lagemaat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5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074" y="1505271"/>
            <a:ext cx="8105354" cy="49548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</a:rPr>
              <a:t>Individual or group presentation </a:t>
            </a:r>
            <a:r>
              <a:rPr lang="en-US" dirty="0" err="1">
                <a:effectLst/>
              </a:rPr>
              <a:t>approx</a:t>
            </a:r>
            <a:r>
              <a:rPr lang="en-US" dirty="0">
                <a:effectLst/>
              </a:rPr>
              <a:t> 10 minutes per student up to a max of 3 students &amp; 30 minutes.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Presentation delivered in language accessible to all class members (SG, p.55).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Three advisory meeting </a:t>
            </a:r>
            <a:r>
              <a:rPr lang="en-US" dirty="0" err="1">
                <a:effectLst/>
              </a:rPr>
              <a:t>permittted</a:t>
            </a:r>
            <a:r>
              <a:rPr lang="en-US" dirty="0">
                <a:effectLst/>
              </a:rPr>
              <a:t> (SG, p.56). Teacher may assist students in choice of topics ‐ or even supply it.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Each topic (KQ or RLS) should be treated only once in a particular teaching group (SG, p.57).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Each topic should advance the aims of the TOK course for the class as a whole.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Recommended that presentation takes place towards end of course (SG, p.55)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6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84" y="1332791"/>
            <a:ext cx="7870190" cy="5064611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>
                <a:effectLst/>
              </a:rPr>
              <a:t>Presentations should be scheduled to allow time for class discussion afterwards (SG, p.57).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“Under no circumstances... should the presentation be simply an essay read aloud to the class.”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Some interaction &amp; audience participation are allowed during presentation, not just in follow‐up discussion.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Each student in group presentations must be awarded the same grade (SG p.57). Grades are subject to external moderation.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If a student make more than one presentation, choose the best one in which they participated.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PPD must be given to teacher before presentation (&amp; not handed out to audience.) </a:t>
            </a:r>
            <a:endParaRPr lang="en-US" sz="2900" dirty="0"/>
          </a:p>
          <a:p>
            <a:r>
              <a:rPr lang="en-US" sz="2900" dirty="0">
                <a:effectLst/>
                <a:latin typeface="Wingdings"/>
              </a:rPr>
              <a:t> </a:t>
            </a:r>
            <a:r>
              <a:rPr lang="en-US" sz="2900" dirty="0">
                <a:effectLst/>
              </a:rPr>
              <a:t>You are not required to record presentations unless asked by IB.</a:t>
            </a:r>
            <a:br>
              <a:rPr lang="en-US" sz="2900" dirty="0">
                <a:effectLst/>
              </a:rPr>
            </a:b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0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1" y="107577"/>
            <a:ext cx="7874611" cy="817538"/>
          </a:xfrm>
        </p:spPr>
        <p:txBody>
          <a:bodyPr/>
          <a:lstStyle/>
          <a:p>
            <a:r>
              <a:rPr lang="en-US" sz="2800" dirty="0"/>
              <a:t>Presentation </a:t>
            </a:r>
            <a:r>
              <a:rPr lang="en-US" sz="2800" dirty="0" smtClean="0"/>
              <a:t>2016</a:t>
            </a:r>
            <a:br>
              <a:rPr lang="en-US" sz="2800" dirty="0" smtClean="0"/>
            </a:br>
            <a:r>
              <a:rPr lang="en-US" sz="2800" dirty="0" smtClean="0"/>
              <a:t>‘I’  or ‘we’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203" y="1270073"/>
            <a:ext cx="3737337" cy="32770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300" dirty="0" smtClean="0">
              <a:effectLst/>
              <a:latin typeface="Arial"/>
              <a:cs typeface="Arial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300" dirty="0" smtClean="0">
                <a:effectLst/>
                <a:latin typeface="Arial"/>
                <a:cs typeface="Arial"/>
              </a:rPr>
              <a:t>Free </a:t>
            </a:r>
            <a:r>
              <a:rPr lang="en-US" sz="3300" dirty="0">
                <a:effectLst/>
                <a:latin typeface="Arial"/>
                <a:cs typeface="Arial"/>
              </a:rPr>
              <a:t>rider </a:t>
            </a:r>
            <a:r>
              <a:rPr lang="en-US" sz="3300" dirty="0" smtClean="0">
                <a:effectLst/>
                <a:latin typeface="Arial"/>
                <a:cs typeface="Arial"/>
              </a:rPr>
              <a:t>problem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300" dirty="0" smtClean="0">
                <a:effectLst/>
                <a:latin typeface="Arial"/>
                <a:cs typeface="Arial"/>
              </a:rPr>
              <a:t>May </a:t>
            </a:r>
            <a:r>
              <a:rPr lang="en-US" sz="3300" dirty="0">
                <a:effectLst/>
                <a:latin typeface="Arial"/>
                <a:cs typeface="Arial"/>
              </a:rPr>
              <a:t>run out of </a:t>
            </a:r>
            <a:r>
              <a:rPr lang="en-US" sz="3300" dirty="0" smtClean="0">
                <a:effectLst/>
                <a:latin typeface="Arial"/>
                <a:cs typeface="Arial"/>
              </a:rPr>
              <a:t>ideas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300" dirty="0" smtClean="0">
                <a:effectLst/>
                <a:latin typeface="Arial"/>
                <a:cs typeface="Arial"/>
              </a:rPr>
              <a:t>More </a:t>
            </a:r>
            <a:r>
              <a:rPr lang="en-US" sz="3300" dirty="0">
                <a:effectLst/>
                <a:latin typeface="Arial"/>
                <a:cs typeface="Arial"/>
              </a:rPr>
              <a:t>fragmented </a:t>
            </a:r>
            <a:r>
              <a:rPr lang="en-US" sz="3300" dirty="0" smtClean="0">
                <a:effectLst/>
                <a:latin typeface="Arial"/>
                <a:cs typeface="Arial"/>
              </a:rPr>
              <a:t>presentation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300" dirty="0" smtClean="0">
                <a:effectLst/>
                <a:latin typeface="Arial"/>
                <a:cs typeface="Arial"/>
              </a:rPr>
              <a:t>Practical </a:t>
            </a:r>
            <a:r>
              <a:rPr lang="en-US" sz="3300" dirty="0">
                <a:effectLst/>
                <a:latin typeface="Arial"/>
                <a:cs typeface="Arial"/>
              </a:rPr>
              <a:t>problems ‐ meeting </a:t>
            </a:r>
            <a:r>
              <a:rPr lang="en-US" sz="3300" dirty="0" err="1" smtClean="0">
                <a:effectLst/>
                <a:latin typeface="Arial"/>
                <a:cs typeface="Arial"/>
              </a:rPr>
              <a:t>etc</a:t>
            </a:r>
            <a:endParaRPr lang="en-US" sz="3300" dirty="0">
              <a:effectLst/>
              <a:latin typeface="Arial"/>
              <a:cs typeface="Arial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300" dirty="0" smtClean="0">
                <a:effectLst/>
                <a:latin typeface="Arial"/>
                <a:cs typeface="Arial"/>
              </a:rPr>
              <a:t>More distracting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967" y="1505272"/>
            <a:ext cx="32244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Can </a:t>
            </a:r>
            <a:r>
              <a:rPr lang="en-US" sz="2800" b="1" dirty="0">
                <a:latin typeface="Arial"/>
                <a:cs typeface="Arial"/>
              </a:rPr>
              <a:t>pool ideas &amp; perspectives 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More time ‐ more depth 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More dramatic presentation</a:t>
            </a:r>
          </a:p>
          <a:p>
            <a:pPr marL="285750" indent="-285750">
              <a:buFont typeface="Arial"/>
              <a:buChar char="•"/>
            </a:pPr>
            <a:r>
              <a:rPr lang="en-US" sz="2800" b="1" dirty="0">
                <a:latin typeface="Arial"/>
                <a:cs typeface="Arial"/>
              </a:rPr>
              <a:t> Peer pressure incentive </a:t>
            </a:r>
            <a:endParaRPr lang="en-US" sz="2800" b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800" b="1" dirty="0" smtClean="0">
                <a:latin typeface="Arial"/>
                <a:cs typeface="Arial"/>
              </a:rPr>
              <a:t>Less lonely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8499" y="5172937"/>
            <a:ext cx="4405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Make sure group can…</a:t>
            </a:r>
          </a:p>
          <a:p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 </a:t>
            </a:r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Can work well together</a:t>
            </a:r>
            <a:br>
              <a:rPr lang="en-US" dirty="0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 Different subject backgrounds </a:t>
            </a:r>
            <a:endParaRPr lang="en-US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 </a:t>
            </a:r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Different cultural </a:t>
            </a:r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backgrounds</a:t>
            </a:r>
          </a:p>
          <a:p>
            <a:r>
              <a:rPr lang="en-US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accent1"/>
                </a:solidFill>
                <a:latin typeface="Arial"/>
                <a:cs typeface="Arial"/>
              </a:rPr>
              <a:t> Complementary skills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8883" y="936904"/>
            <a:ext cx="26286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  <a:latin typeface="ＭＳ ゴシック"/>
                <a:ea typeface="ＭＳ ゴシック"/>
                <a:cs typeface="ＭＳ ゴシック"/>
              </a:rPr>
              <a:t>+ ‘we’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3522" y="1085667"/>
            <a:ext cx="3213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ＭＳ ゴシック"/>
                <a:ea typeface="ＭＳ ゴシック"/>
                <a:cs typeface="ＭＳ ゴシック"/>
              </a:rPr>
              <a:t>− ‘we’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876" y="1085667"/>
            <a:ext cx="134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FOR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3556" y="1243662"/>
            <a:ext cx="205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AGAINST</a:t>
            </a:r>
            <a:endParaRPr lang="en-US" sz="2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Practice Presentation </a:t>
            </a:r>
            <a:r>
              <a:rPr lang="en-US" sz="6000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Assessment Criteria </a:t>
            </a:r>
            <a:endParaRPr lang="en-US" dirty="0"/>
          </a:p>
          <a:p>
            <a:r>
              <a:rPr lang="en-US" dirty="0" smtClean="0">
                <a:effectLst/>
                <a:latin typeface="Wingdings"/>
              </a:rPr>
              <a:t></a:t>
            </a:r>
            <a:r>
              <a:rPr lang="en-US" dirty="0" err="1" smtClean="0">
                <a:effectLst/>
              </a:rPr>
              <a:t>Focussed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on a well‐formulated knowledge question </a:t>
            </a:r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Clearly connected to a specified real‐life situation</a:t>
            </a:r>
            <a:br>
              <a:rPr lang="en-US" dirty="0">
                <a:effectLst/>
              </a:rPr>
            </a:br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Convincing arguments</a:t>
            </a:r>
            <a:br>
              <a:rPr lang="en-US" dirty="0">
                <a:effectLst/>
              </a:rPr>
            </a:br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Investigations of different perspectives </a:t>
            </a:r>
            <a:endParaRPr lang="en-US" dirty="0"/>
          </a:p>
          <a:p>
            <a:r>
              <a:rPr lang="en-US" dirty="0">
                <a:effectLst/>
                <a:latin typeface="Wingdings"/>
              </a:rPr>
              <a:t> </a:t>
            </a:r>
            <a:r>
              <a:rPr lang="en-US" dirty="0">
                <a:effectLst/>
              </a:rPr>
              <a:t>Broader significance. </a:t>
            </a:r>
            <a:endParaRPr lang="en-US" dirty="0"/>
          </a:p>
          <a:p>
            <a:r>
              <a:rPr lang="en-US" dirty="0">
                <a:effectLst/>
              </a:rPr>
              <a:t>GLOBAL IMPRESSION MARKING aka holistic marking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3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Question</a:t>
            </a:r>
            <a:endParaRPr lang="en-US" dirty="0"/>
          </a:p>
        </p:txBody>
      </p:sp>
      <p:pic>
        <p:nvPicPr>
          <p:cNvPr id="4" name="Content Placeholder 3" descr="Screen Shot 2016-04-20 at 12.11.5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0" b="80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254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knowledge questions….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you to connect with a range of ways of knowing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you to connect with a range of knowledge areas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Allow you to make valid statements about our world of knowledge in terms of its shared and </a:t>
            </a:r>
            <a:r>
              <a:rPr lang="en-US" smtClean="0"/>
              <a:t>personal dimensions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0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43</TotalTime>
  <Words>408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Orbit</vt:lpstr>
      <vt:lpstr>Tok presentation</vt:lpstr>
      <vt:lpstr>Presentation 2016</vt:lpstr>
      <vt:lpstr>Presentation 2016</vt:lpstr>
      <vt:lpstr>Presentation 2016 ‘I’  or ‘we’</vt:lpstr>
      <vt:lpstr>Practice Presentation 2016</vt:lpstr>
      <vt:lpstr>Knowledge Question</vt:lpstr>
      <vt:lpstr>The best knowledge questions….</vt:lpstr>
    </vt:vector>
  </TitlesOfParts>
  <Company>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 presentation</dc:title>
  <dc:creator>ted buckley</dc:creator>
  <cp:lastModifiedBy>ted buckley</cp:lastModifiedBy>
  <cp:revision>8</cp:revision>
  <dcterms:created xsi:type="dcterms:W3CDTF">2014-01-12T11:02:46Z</dcterms:created>
  <dcterms:modified xsi:type="dcterms:W3CDTF">2016-04-20T10:14:22Z</dcterms:modified>
</cp:coreProperties>
</file>